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63"/>
  </p:notesMasterIdLst>
  <p:sldIdLst>
    <p:sldId id="294" r:id="rId3"/>
    <p:sldId id="990" r:id="rId4"/>
    <p:sldId id="991" r:id="rId5"/>
    <p:sldId id="998" r:id="rId6"/>
    <p:sldId id="1000" r:id="rId7"/>
    <p:sldId id="999" r:id="rId8"/>
    <p:sldId id="959" r:id="rId9"/>
    <p:sldId id="982" r:id="rId10"/>
    <p:sldId id="962" r:id="rId11"/>
    <p:sldId id="1001" r:id="rId12"/>
    <p:sldId id="1014" r:id="rId13"/>
    <p:sldId id="963" r:id="rId14"/>
    <p:sldId id="972" r:id="rId15"/>
    <p:sldId id="677" r:id="rId16"/>
    <p:sldId id="1012" r:id="rId17"/>
    <p:sldId id="1004" r:id="rId18"/>
    <p:sldId id="701" r:id="rId19"/>
    <p:sldId id="628" r:id="rId20"/>
    <p:sldId id="734" r:id="rId21"/>
    <p:sldId id="703" r:id="rId22"/>
    <p:sldId id="706" r:id="rId23"/>
    <p:sldId id="983" r:id="rId24"/>
    <p:sldId id="965" r:id="rId25"/>
    <p:sldId id="976" r:id="rId26"/>
    <p:sldId id="977" r:id="rId27"/>
    <p:sldId id="890" r:id="rId28"/>
    <p:sldId id="889" r:id="rId29"/>
    <p:sldId id="912" r:id="rId30"/>
    <p:sldId id="1005" r:id="rId31"/>
    <p:sldId id="887" r:id="rId32"/>
    <p:sldId id="888" r:id="rId33"/>
    <p:sldId id="913" r:id="rId34"/>
    <p:sldId id="907" r:id="rId35"/>
    <p:sldId id="908" r:id="rId36"/>
    <p:sldId id="1013" r:id="rId37"/>
    <p:sldId id="984" r:id="rId38"/>
    <p:sldId id="968" r:id="rId39"/>
    <p:sldId id="1006" r:id="rId40"/>
    <p:sldId id="1007" r:id="rId41"/>
    <p:sldId id="823" r:id="rId42"/>
    <p:sldId id="822" r:id="rId43"/>
    <p:sldId id="825" r:id="rId44"/>
    <p:sldId id="987" r:id="rId45"/>
    <p:sldId id="933" r:id="rId46"/>
    <p:sldId id="934" r:id="rId47"/>
    <p:sldId id="935" r:id="rId48"/>
    <p:sldId id="936" r:id="rId49"/>
    <p:sldId id="937" r:id="rId50"/>
    <p:sldId id="989" r:id="rId51"/>
    <p:sldId id="993" r:id="rId52"/>
    <p:sldId id="771" r:id="rId53"/>
    <p:sldId id="862" r:id="rId54"/>
    <p:sldId id="996" r:id="rId55"/>
    <p:sldId id="951" r:id="rId56"/>
    <p:sldId id="997" r:id="rId57"/>
    <p:sldId id="950" r:id="rId58"/>
    <p:sldId id="1008" r:id="rId59"/>
    <p:sldId id="1010" r:id="rId60"/>
    <p:sldId id="1009" r:id="rId61"/>
    <p:sldId id="1011" r:id="rId6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/>
  <p:cmAuthor id="2" name="Microsoft Office User" initials="MOU" lastIdx="29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07B53B"/>
    <a:srgbClr val="FFD400"/>
    <a:srgbClr val="FF40FF"/>
    <a:srgbClr val="F15A22"/>
    <a:srgbClr val="CC7832"/>
    <a:srgbClr val="9437FF"/>
    <a:srgbClr val="00BAE8"/>
    <a:srgbClr val="0AC2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56" autoAdjust="0"/>
    <p:restoredTop sz="82456" autoAdjust="0"/>
  </p:normalViewPr>
  <p:slideViewPr>
    <p:cSldViewPr snapToGrid="0">
      <p:cViewPr varScale="1">
        <p:scale>
          <a:sx n="87" d="100"/>
          <a:sy n="87" d="100"/>
        </p:scale>
        <p:origin x="282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2020/5/8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4884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36343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4207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9661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7641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8761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9772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4700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3516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5598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At first, I have a question.</a:t>
            </a:r>
          </a:p>
          <a:p>
            <a:r>
              <a:rPr kumimoji="1" lang="en-US" altLang="ja-JP" dirty="0"/>
              <a:t>Please raise your hands.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6114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08539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Discussion</a:t>
            </a:r>
            <a:r>
              <a:rPr kumimoji="1" lang="ja-JP" altLang="en-US"/>
              <a:t>の内容を</a:t>
            </a:r>
            <a:r>
              <a:rPr kumimoji="1" lang="en-US" altLang="ja-JP" dirty="0"/>
              <a:t>2-3</a:t>
            </a:r>
            <a:r>
              <a:rPr kumimoji="1" lang="ja-JP" altLang="en-US"/>
              <a:t>共有してもらおう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74501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31772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87280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54149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58573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71930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34972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1548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8090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BTW, who knows the meaning of “SET”?</a:t>
            </a:r>
          </a:p>
          <a:p>
            <a:r>
              <a:rPr kumimoji="1" lang="en-US" altLang="ja-JP" dirty="0"/>
              <a:t>“SET” stands for “Software Engineer in Test”, who is responsible for improving processes and developments with automation techniques like Test Automation and DevOps.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34951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38664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20685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29338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67393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2279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Discussion</a:t>
            </a:r>
            <a:r>
              <a:rPr kumimoji="1" lang="ja-JP" altLang="en-US"/>
              <a:t>の内容を</a:t>
            </a:r>
            <a:r>
              <a:rPr kumimoji="1" lang="en-US" altLang="ja-JP" dirty="0"/>
              <a:t>2-3</a:t>
            </a:r>
            <a:r>
              <a:rPr kumimoji="1" lang="ja-JP" altLang="en-US"/>
              <a:t>共有してもらおう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5280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64678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47086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10455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6462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But…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09605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43688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22799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91211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19954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58324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6770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0144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1896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84405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1453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65330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44253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69071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4333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38462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50919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94494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51469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12185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Tell us your stories!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5687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Let’s make it executable!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5505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0996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8970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Discussion</a:t>
            </a:r>
            <a:r>
              <a:rPr kumimoji="1" lang="ja-JP" altLang="en-US"/>
              <a:t>の内容を</a:t>
            </a:r>
            <a:r>
              <a:rPr kumimoji="1" lang="en-US" altLang="ja-JP" dirty="0"/>
              <a:t>2-3</a:t>
            </a:r>
            <a:r>
              <a:rPr kumimoji="1" lang="ja-JP" altLang="en-US"/>
              <a:t>共有してもらおう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5358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2020年5月8日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7B53B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2020/5/8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2020/5/8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07B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7B53B"/>
          </a:solidFill>
          <a:ln>
            <a:solidFill>
              <a:srgbClr val="07B53B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2020年5月8日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2020/5/8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2020/5/8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2020/5/8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2020/5/8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productdiscoverycanvas.com/tag/david-hussman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G"/><Relationship Id="rId4" Type="http://schemas.openxmlformats.org/officeDocument/2006/relationships/hyperlink" Target="https://twitter.com/davidhussman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hyperlink" Target="https://github.com/intuit/karate" TargetMode="External"/><Relationship Id="rId7" Type="http://schemas.openxmlformats.org/officeDocument/2006/relationships/hyperlink" Target="https://www.thoughtworks.com/radar/languages-and-frameworks/karat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hrift.apache.org/" TargetMode="External"/><Relationship Id="rId5" Type="http://schemas.openxmlformats.org/officeDocument/2006/relationships/hyperlink" Target="https://grpc.io/" TargetMode="External"/><Relationship Id="rId4" Type="http://schemas.openxmlformats.org/officeDocument/2006/relationships/hyperlink" Target="https://cucumber.io/docs/gherki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hristophLucia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tiff"/><Relationship Id="rId4" Type="http://schemas.openxmlformats.org/officeDocument/2006/relationships/hyperlink" Target="https://www.agilealliance.org/resources/experience-reports/learning-to-experiment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kubernetes.io/" TargetMode="External"/><Relationship Id="rId3" Type="http://schemas.openxmlformats.org/officeDocument/2006/relationships/image" Target="../media/image28.pn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intuit/karate" TargetMode="External"/><Relationship Id="rId5" Type="http://schemas.openxmlformats.org/officeDocument/2006/relationships/image" Target="../media/image29.tiff"/><Relationship Id="rId4" Type="http://schemas.openxmlformats.org/officeDocument/2006/relationships/hyperlink" Target="https://zipkin.io/" TargetMode="External"/><Relationship Id="rId9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13" Type="http://schemas.openxmlformats.org/officeDocument/2006/relationships/hyperlink" Target="https://www.apache.org/licenses/LICENSE-2.0" TargetMode="External"/><Relationship Id="rId3" Type="http://schemas.openxmlformats.org/officeDocument/2006/relationships/hyperlink" Target="https://kubernetes.io/" TargetMode="External"/><Relationship Id="rId7" Type="http://schemas.openxmlformats.org/officeDocument/2006/relationships/hyperlink" Target="https://locust.io/" TargetMode="External"/><Relationship Id="rId12" Type="http://schemas.openxmlformats.org/officeDocument/2006/relationships/image" Target="../media/image37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svg"/><Relationship Id="rId11" Type="http://schemas.openxmlformats.org/officeDocument/2006/relationships/hyperlink" Target="https://www.elastic.co/elasticsearch/" TargetMode="External"/><Relationship Id="rId5" Type="http://schemas.openxmlformats.org/officeDocument/2006/relationships/image" Target="../media/image33.png"/><Relationship Id="rId15" Type="http://schemas.openxmlformats.org/officeDocument/2006/relationships/image" Target="../media/image38.tiff"/><Relationship Id="rId10" Type="http://schemas.openxmlformats.org/officeDocument/2006/relationships/image" Target="../media/image36.tiff"/><Relationship Id="rId4" Type="http://schemas.openxmlformats.org/officeDocument/2006/relationships/image" Target="../media/image30.png"/><Relationship Id="rId9" Type="http://schemas.openxmlformats.org/officeDocument/2006/relationships/hyperlink" Target="https://grafana.com/" TargetMode="External"/><Relationship Id="rId14" Type="http://schemas.openxmlformats.org/officeDocument/2006/relationships/hyperlink" Target="https://kotlinlang.org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v.com/sprint/" TargetMode="External"/><Relationship Id="rId7" Type="http://schemas.openxmlformats.org/officeDocument/2006/relationships/image" Target="../media/image40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testcontainers.org/" TargetMode="External"/><Relationship Id="rId5" Type="http://schemas.openxmlformats.org/officeDocument/2006/relationships/image" Target="../media/image39.tiff"/><Relationship Id="rId4" Type="http://schemas.openxmlformats.org/officeDocument/2006/relationships/hyperlink" Target="https://www.amazon.com/dp/B010MH1DAQ/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circleci.com/" TargetMode="External"/><Relationship Id="rId7" Type="http://schemas.openxmlformats.org/officeDocument/2006/relationships/hyperlink" Target="https://kubernetes.io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hyperlink" Target="https://istio.io/" TargetMode="External"/><Relationship Id="rId4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agilealliance.org/agile2021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323843"/>
            <a:ext cx="9144000" cy="1080000"/>
          </a:xfrm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Hiroyuki Ito</a:t>
            </a:r>
          </a:p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@hageyahhoo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)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  <a:solidFill>
            <a:srgbClr val="07B53B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Everything</a:t>
            </a:r>
            <a:b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from Scratch</a:t>
            </a:r>
            <a:br>
              <a:rPr lang="en-US" altLang="ja-JP" sz="8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</a:t>
            </a:r>
            <a:br>
              <a:rPr lang="en-US" altLang="ja-JP" sz="8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 journey as</a:t>
            </a:r>
            <a:br>
              <a:rPr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Software Engineer in Test (SET)</a:t>
            </a:r>
            <a:br>
              <a:rPr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to improve "Testing"</a:t>
            </a:r>
            <a:endParaRPr kumimoji="1" lang="ja-JP" altLang="en-US" sz="36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Blockers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decision-makers/colleagues</a:t>
            </a:r>
            <a:endParaRPr lang="en-US" altLang="ja-JP" sz="2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vision/goals</a:t>
            </a: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shared understanding</a:t>
            </a: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supports</a:t>
            </a: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Unclear needs/demands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2E4D327-BBD9-4741-AB30-F5B4D325DBB3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chemeClr val="accent2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58695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Blockers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decision-makers/colleagues</a:t>
            </a:r>
            <a:endParaRPr lang="en-US" altLang="ja-JP" sz="2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vision/goals</a:t>
            </a: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shared understanding</a:t>
            </a: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supports</a:t>
            </a: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Unclear needs/demands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D0678EB-EE58-8C4F-AE4B-5687F54EE23D}"/>
              </a:ext>
            </a:extLst>
          </p:cNvPr>
          <p:cNvSpPr txBox="1"/>
          <p:nvPr/>
        </p:nvSpPr>
        <p:spPr>
          <a:xfrm>
            <a:off x="666000" y="2438688"/>
            <a:ext cx="7849350" cy="2520000"/>
          </a:xfrm>
          <a:prstGeom prst="rect">
            <a:avLst/>
          </a:prstGeom>
          <a:solidFill>
            <a:srgbClr val="FFFF00"/>
          </a:solidFill>
          <a:ln w="63500">
            <a:solidFill>
              <a:srgbClr val="FF0000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14288" indent="-14288" algn="ctr"/>
            <a:r>
              <a:rPr lang="en" altLang="ja-JP" sz="60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They are critical!</a:t>
            </a:r>
          </a:p>
          <a:p>
            <a:pPr marL="14288" indent="-14288" algn="ctr"/>
            <a:r>
              <a:rPr lang="en" altLang="ja-JP" sz="60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Need to solve!</a:t>
            </a:r>
            <a:endParaRPr kumimoji="1" lang="ja-JP" altLang="en-US" sz="6000" b="1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261F0A-0460-F84B-ADB6-0C9C137D9EA6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chemeClr val="accent2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76293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Key Point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get</a:t>
            </a:r>
            <a:b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support/understanding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decision-makers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colleagues</a:t>
            </a:r>
          </a:p>
        </p:txBody>
      </p:sp>
    </p:spTree>
    <p:extLst>
      <p:ext uri="{BB962C8B-B14F-4D97-AF65-F5344CB8AC3E}">
        <p14:creationId xmlns:p14="http://schemas.microsoft.com/office/powerpoint/2010/main" val="427317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Two Useful Techniques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079500" lvl="1" indent="-744538">
              <a:lnSpc>
                <a:spcPct val="100000"/>
              </a:lnSpc>
              <a:buFont typeface="+mj-lt"/>
              <a:buAutoNum type="arabicPeriod"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Discovery</a:t>
            </a:r>
          </a:p>
          <a:p>
            <a:pPr marL="1079500" lvl="1" indent="-744538">
              <a:lnSpc>
                <a:spcPct val="100000"/>
              </a:lnSpc>
              <a:buFont typeface="+mj-lt"/>
              <a:buAutoNum type="arabicPeriod"/>
            </a:pPr>
            <a:endParaRPr lang="en-US" altLang="ja-JP" sz="4800" b="1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079500" lvl="1" indent="-744538">
              <a:lnSpc>
                <a:spcPct val="100000"/>
              </a:lnSpc>
              <a:buFont typeface="+mj-lt"/>
              <a:buAutoNum type="arabicPeriod"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Giving Impacts</a:t>
            </a:r>
          </a:p>
        </p:txBody>
      </p:sp>
    </p:spTree>
    <p:extLst>
      <p:ext uri="{BB962C8B-B14F-4D97-AF65-F5344CB8AC3E}">
        <p14:creationId xmlns:p14="http://schemas.microsoft.com/office/powerpoint/2010/main" val="1567467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1. </a:t>
            </a:r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Product Discovery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Discovering/refining solutions</a:t>
            </a:r>
          </a:p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iterative hypothesis and test cycle</a:t>
            </a:r>
          </a:p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</a:t>
            </a:r>
            <a:r>
              <a:rPr lang="en-US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David Hussman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47345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Persona</a:t>
            </a:r>
          </a:p>
          <a:p>
            <a:pPr marL="347345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 Interview</a:t>
            </a:r>
          </a:p>
          <a:p>
            <a:pPr marL="347345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 Story Mapping</a:t>
            </a:r>
          </a:p>
          <a:p>
            <a:pPr marL="347345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MVP</a:t>
            </a:r>
          </a:p>
          <a:p>
            <a:pPr marL="347345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KPI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06D6A98-EEEC-DE4A-9FB9-69C3DBA4A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64" y="3278235"/>
            <a:ext cx="3930252" cy="294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09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8">
            <a:extLst>
              <a:ext uri="{FF2B5EF4-FFF2-40B4-BE49-F238E27FC236}">
                <a16:creationId xmlns:a16="http://schemas.microsoft.com/office/drawing/2014/main" id="{0D75624D-3096-F942-8460-903A140C20F4}"/>
              </a:ext>
            </a:extLst>
          </p:cNvPr>
          <p:cNvSpPr txBox="1">
            <a:spLocks/>
          </p:cNvSpPr>
          <p:nvPr/>
        </p:nvSpPr>
        <p:spPr>
          <a:xfrm>
            <a:off x="0" y="1225800"/>
            <a:ext cx="9144000" cy="44064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Discover</a:t>
            </a: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real concerns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and </a:t>
            </a:r>
            <a:r>
              <a:rPr lang="en-US" altLang="ja-JP" sz="48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verbalize</a:t>
            </a: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them</a:t>
            </a:r>
          </a:p>
          <a:p>
            <a:pPr marL="0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decision-makers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colleagues</a:t>
            </a:r>
          </a:p>
        </p:txBody>
      </p:sp>
    </p:spTree>
    <p:extLst>
      <p:ext uri="{BB962C8B-B14F-4D97-AF65-F5344CB8AC3E}">
        <p14:creationId xmlns:p14="http://schemas.microsoft.com/office/powerpoint/2010/main" val="4050687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Verbalized Concerns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86D8E621-F43C-6346-B128-86F2919644B8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/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Increase of outages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in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“Channel Gateway” service (CGW)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was critical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A22978C7-CF3F-0E4B-9EE3-7E87D15A1C4E}"/>
              </a:ext>
            </a:extLst>
          </p:cNvPr>
          <p:cNvSpPr txBox="1">
            <a:spLocks/>
          </p:cNvSpPr>
          <p:nvPr/>
        </p:nvSpPr>
        <p:spPr>
          <a:xfrm>
            <a:off x="628650" y="32622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Need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 mechanism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CGW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FE425E89-0AD1-204D-B133-362465EDBCCA}"/>
              </a:ext>
            </a:extLst>
          </p:cNvPr>
          <p:cNvSpPr txBox="1">
            <a:spLocks/>
          </p:cNvSpPr>
          <p:nvPr/>
        </p:nvSpPr>
        <p:spPr>
          <a:xfrm>
            <a:off x="628650" y="48354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Testing APIs was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insufficient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 each service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(Mainly did it manually then)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7973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2. Giving Impacts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Do them constantly to attract</a:t>
            </a:r>
          </a:p>
          <a:p>
            <a:pPr marL="14288" lvl="1" indent="0" algn="ctr"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decision-makers/colleagues</a:t>
            </a: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71" y="2819131"/>
            <a:ext cx="2531959" cy="32763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7D06A3D-66FD-424B-B920-8F2B95DAA6B4}"/>
              </a:ext>
            </a:extLst>
          </p:cNvPr>
          <p:cNvSpPr txBox="1"/>
          <p:nvPr/>
        </p:nvSpPr>
        <p:spPr>
          <a:xfrm>
            <a:off x="3177430" y="2819132"/>
            <a:ext cx="5354741" cy="3276368"/>
          </a:xfrm>
          <a:prstGeom prst="rect">
            <a:avLst/>
          </a:prstGeom>
          <a:noFill/>
          <a:ln w="63500">
            <a:noFill/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/>
            <a:r>
              <a:rPr lang="en" altLang="ja-JP" sz="2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iragino Kaku Gothic ProN W6" panose="020B0300000000000000" pitchFamily="34" charset="-128"/>
                <a:cs typeface="Arial" panose="020B0604020202020204" pitchFamily="34" charset="0"/>
                <a:hlinkClick r:id="rId3"/>
              </a:rPr>
              <a:t>“How Google Tests Software”</a:t>
            </a:r>
            <a:endParaRPr lang="en" altLang="ja-JP" sz="2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iragino Kaku Gothic ProN W6" panose="020B0300000000000000" pitchFamily="34" charset="-128"/>
              <a:cs typeface="Arial" panose="020B0604020202020204" pitchFamily="34" charset="0"/>
            </a:endParaRPr>
          </a:p>
          <a:p>
            <a:pPr marL="534988" indent="-534988"/>
            <a:endParaRPr lang="en" altLang="ja-JP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iragino Kaku Gothic ProN W6" panose="020B0300000000000000" pitchFamily="34" charset="-128"/>
              <a:cs typeface="Arial" panose="020B0604020202020204" pitchFamily="34" charset="0"/>
            </a:endParaRPr>
          </a:p>
          <a:p>
            <a:pPr marL="534988" indent="-534988" algn="ctr"/>
            <a:r>
              <a:rPr lang="en" altLang="ja-JP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iragino Kaku Gothic ProN W6" panose="020B0300000000000000" pitchFamily="34" charset="-128"/>
                <a:cs typeface="Arial" panose="020B0604020202020204" pitchFamily="34" charset="0"/>
              </a:rPr>
              <a:t>James A. Whittaker, Jason Arbon, and Jeff Carollo</a:t>
            </a:r>
          </a:p>
          <a:p>
            <a:pPr marL="534988" indent="-534988" algn="ctr"/>
            <a:r>
              <a:rPr lang="en" altLang="ja-JP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iragino Kaku Gothic ProN W6" panose="020B0300000000000000" pitchFamily="34" charset="-128"/>
                <a:cs typeface="Arial" panose="020B0604020202020204" pitchFamily="34" charset="0"/>
              </a:rPr>
              <a:t>Addison-Wesley Professional (2012)</a:t>
            </a:r>
          </a:p>
          <a:p>
            <a:pPr marL="534988" indent="-534988" algn="ctr"/>
            <a:r>
              <a:rPr lang="en" altLang="ja-JP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iragino Kaku Gothic ProN W6" panose="020B0300000000000000" pitchFamily="34" charset="-128"/>
                <a:cs typeface="Arial" panose="020B0604020202020204" pitchFamily="34" charset="0"/>
              </a:rPr>
              <a:t>ISBN-13:  9780132851558</a:t>
            </a:r>
            <a:endParaRPr kumimoji="1" lang="ja-JP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iragino Kaku Gothic ProN W6" panose="020B0300000000000000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720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  Impacts as SET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Deliver (executable) values weekly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4" y="2985925"/>
            <a:ext cx="3240001" cy="2160000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08" y="2985925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" y="2985925"/>
            <a:ext cx="3058406" cy="2160000"/>
          </a:xfrm>
          <a:prstGeom prst="rect">
            <a:avLst/>
          </a:prstGeom>
          <a:ln>
            <a:noFill/>
          </a:ln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B45FBA0-8106-4B4F-BDD3-6E7EFB12AE30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chemeClr val="accent2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10807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Values Delivered </a:t>
            </a:r>
            <a:r>
              <a:rPr kumimoji="1"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(1)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225042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8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1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Started</a:t>
                      </a:r>
                      <a:r>
                        <a:rPr kumimoji="1" lang="ja-JP" altLang="en-US" sz="2400" b="0" i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writing</a:t>
                      </a:r>
                      <a:r>
                        <a:rPr kumimoji="1" lang="ja-JP" altLang="en-US" sz="2400" b="0" i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test</a:t>
                      </a:r>
                      <a:r>
                        <a:rPr kumimoji="1" lang="ja-JP" altLang="en-US" sz="2400" b="0" i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scripts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kumimoji="1" lang="ja-JP" altLang="en-US" sz="2400" b="0" i="0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understand</a:t>
                      </a:r>
                      <a:r>
                        <a:rPr kumimoji="1" lang="ja-JP" altLang="en-US" sz="2400" b="0" i="0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services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2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Proposed first idea of SET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3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Built mechanism to run and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report</a:t>
                      </a:r>
                      <a:endParaRPr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static code analysis</a:t>
                      </a:r>
                      <a:r>
                        <a:rPr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regularly</a:t>
                      </a:r>
                      <a:endParaRPr lang="en-US" altLang="ja-JP" sz="2400" b="0" i="0" dirty="0">
                        <a:solidFill>
                          <a:srgbClr val="07B53B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4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Shared to developers</a:t>
                      </a:r>
                      <a:b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how to build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static code analysis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5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Proposed milestones of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9194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Question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2582351"/>
            <a:ext cx="7886700" cy="1080000"/>
          </a:xfrm>
          <a:solidFill>
            <a:srgbClr val="FFD400"/>
          </a:solidFill>
          <a:ln>
            <a:solidFill>
              <a:schemeClr val="tx1"/>
            </a:solidFill>
          </a:ln>
        </p:spPr>
        <p:txBody>
          <a:bodyPr anchor="ctr" anchorCtr="0">
            <a:noAutofit/>
          </a:bodyPr>
          <a:lstStyle/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 members/teams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opposed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your activities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804EF6E1-B8F8-FD4E-AB31-6DB345142F59}"/>
              </a:ext>
            </a:extLst>
          </p:cNvPr>
          <p:cNvSpPr txBox="1">
            <a:spLocks/>
          </p:cNvSpPr>
          <p:nvPr/>
        </p:nvSpPr>
        <p:spPr>
          <a:xfrm>
            <a:off x="0" y="1120248"/>
            <a:ext cx="9144000" cy="146210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Have you faced with following troubles</a:t>
            </a:r>
          </a:p>
          <a:p>
            <a:pPr marL="14288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your test-related activities?</a:t>
            </a:r>
          </a:p>
        </p:txBody>
      </p:sp>
      <p:sp>
        <p:nvSpPr>
          <p:cNvPr id="11" name="コンテンツ プレースホルダー 8">
            <a:extLst>
              <a:ext uri="{FF2B5EF4-FFF2-40B4-BE49-F238E27FC236}">
                <a16:creationId xmlns:a16="http://schemas.microsoft.com/office/drawing/2014/main" id="{2970FF56-54C6-B844-A8CB-44FC4FE1A6B1}"/>
              </a:ext>
            </a:extLst>
          </p:cNvPr>
          <p:cNvSpPr txBox="1">
            <a:spLocks/>
          </p:cNvSpPr>
          <p:nvPr/>
        </p:nvSpPr>
        <p:spPr>
          <a:xfrm>
            <a:off x="628650" y="39293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one used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tools/solutions</a:t>
            </a:r>
          </a:p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 invented/introduced</a:t>
            </a:r>
          </a:p>
        </p:txBody>
      </p:sp>
      <p:sp>
        <p:nvSpPr>
          <p:cNvPr id="12" name="コンテンツ プレースホルダー 8">
            <a:extLst>
              <a:ext uri="{FF2B5EF4-FFF2-40B4-BE49-F238E27FC236}">
                <a16:creationId xmlns:a16="http://schemas.microsoft.com/office/drawing/2014/main" id="{413ACAB8-C0C4-9141-9DE3-DA663D0FEC80}"/>
              </a:ext>
            </a:extLst>
          </p:cNvPr>
          <p:cNvSpPr txBox="1">
            <a:spLocks/>
          </p:cNvSpPr>
          <p:nvPr/>
        </p:nvSpPr>
        <p:spPr>
          <a:xfrm>
            <a:off x="628650" y="52763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There were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few members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who have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enough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skills/knowledge</a:t>
            </a:r>
          </a:p>
        </p:txBody>
      </p:sp>
    </p:spTree>
    <p:extLst>
      <p:ext uri="{BB962C8B-B14F-4D97-AF65-F5344CB8AC3E}">
        <p14:creationId xmlns:p14="http://schemas.microsoft.com/office/powerpoint/2010/main" val="181667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Values Delivered </a:t>
            </a:r>
            <a:r>
              <a:rPr kumimoji="1"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(2)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547527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8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6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Agreed with</a:t>
                      </a:r>
                      <a:r>
                        <a:rPr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proposals/milestones</a:t>
                      </a:r>
                      <a:br>
                        <a:rPr lang="en-US" altLang="ja-JP" sz="2400" b="0" i="0" baseline="0" dirty="0">
                          <a:solidFill>
                            <a:srgbClr val="44C404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with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7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Collected information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and 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tools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of Testers/QA </a:t>
                      </a: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in one place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8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Implemented failure detection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for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CGW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9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Guided to start regular</a:t>
                      </a:r>
                      <a:r>
                        <a:rPr kumimoji="1"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meetings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with developers and QA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Week10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Started solving problems</a:t>
                      </a:r>
                      <a:b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by developers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step by step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473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Results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901"/>
          </a:xfrm>
          <a:noFill/>
          <a:ln>
            <a:noFill/>
          </a:ln>
        </p:spPr>
        <p:txBody>
          <a:bodyPr anchor="t">
            <a:noAutofit/>
          </a:bodyPr>
          <a:lstStyle/>
          <a:p>
            <a:pPr marL="504825"/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Within the first 3 months I joined :D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D5338FA4-E36E-354A-8627-08D952B9D30D}"/>
              </a:ext>
            </a:extLst>
          </p:cNvPr>
          <p:cNvSpPr txBox="1">
            <a:spLocks/>
          </p:cNvSpPr>
          <p:nvPr/>
        </p:nvSpPr>
        <p:spPr>
          <a:xfrm>
            <a:off x="628650" y="22725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Many colleagues started</a:t>
            </a:r>
          </a:p>
          <a:p>
            <a:pPr marL="363538"/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talking about SET</a:t>
            </a: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A3B39133-FABC-0345-B628-157D836D56D3}"/>
              </a:ext>
            </a:extLst>
          </p:cNvPr>
          <p:cNvSpPr txBox="1">
            <a:spLocks/>
          </p:cNvSpPr>
          <p:nvPr/>
        </p:nvSpPr>
        <p:spPr>
          <a:xfrm>
            <a:off x="628650" y="3644275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Decision-makers started</a:t>
            </a:r>
          </a:p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supporting SET activities positively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F1D0B713-42A0-8240-8A76-51C89C37011F}"/>
              </a:ext>
            </a:extLst>
          </p:cNvPr>
          <p:cNvSpPr txBox="1">
            <a:spLocks/>
          </p:cNvSpPr>
          <p:nvPr/>
        </p:nvSpPr>
        <p:spPr>
          <a:xfrm>
            <a:off x="628650" y="501600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SET started</a:t>
            </a:r>
          </a:p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improvement activities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for CGW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95657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0375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Let’s Discuss! (5 min)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persuade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write test scripts?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CE42DD9-6748-D348-8969-21F1EB128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000" y="3978000"/>
            <a:ext cx="2880000" cy="28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79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Key Point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4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Experiencing hardships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4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4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development teams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4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together!</a:t>
            </a:r>
          </a:p>
        </p:txBody>
      </p:sp>
    </p:spTree>
    <p:extLst>
      <p:ext uri="{BB962C8B-B14F-4D97-AF65-F5344CB8AC3E}">
        <p14:creationId xmlns:p14="http://schemas.microsoft.com/office/powerpoint/2010/main" val="1341428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Experience Report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4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 system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4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at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4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CGW</a:t>
            </a:r>
          </a:p>
        </p:txBody>
      </p:sp>
    </p:spTree>
    <p:extLst>
      <p:ext uri="{BB962C8B-B14F-4D97-AF65-F5344CB8AC3E}">
        <p14:creationId xmlns:p14="http://schemas.microsoft.com/office/powerpoint/2010/main" val="2728360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System Image of CGW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714375" lvl="1" indent="-334963">
              <a:lnSpc>
                <a:spcPct val="100000"/>
              </a:lnSpc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Often caused outages</a:t>
            </a:r>
          </a:p>
          <a:p>
            <a:pPr marL="714375" lvl="1" indent="-334963">
              <a:lnSpc>
                <a:spcPct val="100000"/>
              </a:lnSpc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Tended to delay detecting failures</a:t>
            </a:r>
          </a:p>
        </p:txBody>
      </p:sp>
      <p:sp>
        <p:nvSpPr>
          <p:cNvPr id="31" name="コンテンツ プレースホルダー 8">
            <a:extLst>
              <a:ext uri="{FF2B5EF4-FFF2-40B4-BE49-F238E27FC236}">
                <a16:creationId xmlns:a16="http://schemas.microsoft.com/office/drawing/2014/main" id="{71401F23-C34E-5347-ABB1-00123CD8469C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6700" cy="46737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! This is an image !</a:t>
            </a:r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1FF8BF01-AE90-DC41-9939-9D01827C1F39}"/>
              </a:ext>
            </a:extLst>
          </p:cNvPr>
          <p:cNvGrpSpPr/>
          <p:nvPr/>
        </p:nvGrpSpPr>
        <p:grpSpPr>
          <a:xfrm>
            <a:off x="1410027" y="1828770"/>
            <a:ext cx="6323945" cy="2906941"/>
            <a:chOff x="1484153" y="1828770"/>
            <a:chExt cx="6323945" cy="2906941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F841C318-206B-A04F-973B-F91544437891}"/>
                </a:ext>
              </a:extLst>
            </p:cNvPr>
            <p:cNvSpPr/>
            <p:nvPr/>
          </p:nvSpPr>
          <p:spPr>
            <a:xfrm>
              <a:off x="1484153" y="2855452"/>
              <a:ext cx="1440000" cy="900000"/>
            </a:xfrm>
            <a:prstGeom prst="rect">
              <a:avLst/>
            </a:prstGeom>
            <a:solidFill>
              <a:srgbClr val="00BAE8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solidFill>
                    <a:schemeClr val="bg1"/>
                  </a:solidFill>
                  <a:latin typeface="Hiragino Kaku Gothic ProN W6" panose="020B0300000000000000" pitchFamily="34" charset="-128"/>
                  <a:ea typeface="Hiragino Kaku Gothic ProN W6" panose="020B0300000000000000" pitchFamily="34" charset="-128"/>
                </a:rPr>
                <a:t>User</a:t>
              </a:r>
              <a:endParaRPr kumimoji="1" lang="ja-JP" altLang="en-US" sz="200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02CC43A7-8167-9040-A4A9-B814AE40659B}"/>
                </a:ext>
              </a:extLst>
            </p:cNvPr>
            <p:cNvSpPr/>
            <p:nvPr/>
          </p:nvSpPr>
          <p:spPr>
            <a:xfrm>
              <a:off x="3981736" y="2855452"/>
              <a:ext cx="1440000" cy="9000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solidFill>
                    <a:schemeClr val="bg1"/>
                  </a:solidFill>
                  <a:latin typeface="Hiragino Kaku Gothic ProN W6" panose="020B0300000000000000" pitchFamily="34" charset="-128"/>
                  <a:ea typeface="Hiragino Kaku Gothic ProN W6" panose="020B0300000000000000" pitchFamily="34" charset="-128"/>
                </a:rPr>
                <a:t>CGW</a:t>
              </a:r>
              <a:endParaRPr kumimoji="1" lang="ja-JP" altLang="en-US" sz="200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8CF947A5-3A4A-3E4D-BD94-E24660442609}"/>
                </a:ext>
              </a:extLst>
            </p:cNvPr>
            <p:cNvSpPr/>
            <p:nvPr/>
          </p:nvSpPr>
          <p:spPr>
            <a:xfrm>
              <a:off x="6368098" y="1828770"/>
              <a:ext cx="1440000" cy="900000"/>
            </a:xfrm>
            <a:prstGeom prst="rect">
              <a:avLst/>
            </a:prstGeom>
            <a:solidFill>
              <a:srgbClr val="07B53B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solidFill>
                    <a:schemeClr val="bg1"/>
                  </a:solidFill>
                  <a:latin typeface="Hiragino Kaku Gothic ProN W6" panose="020B0300000000000000" pitchFamily="34" charset="-128"/>
                  <a:ea typeface="Hiragino Kaku Gothic ProN W6" panose="020B0300000000000000" pitchFamily="34" charset="-128"/>
                </a:rPr>
                <a:t>Store</a:t>
              </a:r>
              <a:endParaRPr kumimoji="1" lang="ja-JP" altLang="en-US" sz="200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24AF0A2C-0351-0349-B402-E97C18A5FA02}"/>
                </a:ext>
              </a:extLst>
            </p:cNvPr>
            <p:cNvSpPr/>
            <p:nvPr/>
          </p:nvSpPr>
          <p:spPr>
            <a:xfrm>
              <a:off x="6368098" y="2855452"/>
              <a:ext cx="1440000" cy="900000"/>
            </a:xfrm>
            <a:prstGeom prst="rect">
              <a:avLst/>
            </a:prstGeom>
            <a:solidFill>
              <a:srgbClr val="07B53B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solidFill>
                    <a:schemeClr val="bg1"/>
                  </a:solidFill>
                  <a:latin typeface="Hiragino Kaku Gothic ProN W6" panose="020B0300000000000000" pitchFamily="34" charset="-128"/>
                  <a:ea typeface="Hiragino Kaku Gothic ProN W6" panose="020B0300000000000000" pitchFamily="34" charset="-128"/>
                </a:rPr>
                <a:t>Game</a:t>
              </a:r>
              <a:endParaRPr kumimoji="1" lang="ja-JP" altLang="en-US" sz="200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FA79F568-648C-FD40-8810-0B87C0D275AE}"/>
                </a:ext>
              </a:extLst>
            </p:cNvPr>
            <p:cNvSpPr/>
            <p:nvPr/>
          </p:nvSpPr>
          <p:spPr>
            <a:xfrm>
              <a:off x="6368098" y="3835711"/>
              <a:ext cx="1440000" cy="900000"/>
            </a:xfrm>
            <a:prstGeom prst="rect">
              <a:avLst/>
            </a:prstGeom>
            <a:solidFill>
              <a:srgbClr val="07B53B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solidFill>
                    <a:schemeClr val="bg1"/>
                  </a:solidFill>
                  <a:latin typeface="Hiragino Kaku Gothic ProN W6" panose="020B0300000000000000" pitchFamily="34" charset="-128"/>
                  <a:ea typeface="Hiragino Kaku Gothic ProN W6" panose="020B0300000000000000" pitchFamily="34" charset="-128"/>
                </a:rPr>
                <a:t>Others</a:t>
              </a:r>
              <a:endParaRPr kumimoji="1" lang="ja-JP" altLang="en-US" sz="200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endParaRPr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B56DCD9C-B020-1A40-8F65-168B36EAB1DE}"/>
                </a:ext>
              </a:extLst>
            </p:cNvPr>
            <p:cNvCxnSpPr>
              <a:stCxn id="5" idx="3"/>
              <a:endCxn id="7" idx="1"/>
            </p:cNvCxnSpPr>
            <p:nvPr/>
          </p:nvCxnSpPr>
          <p:spPr>
            <a:xfrm>
              <a:off x="2924153" y="3305452"/>
              <a:ext cx="1057583" cy="0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4ABD7AB1-C555-444B-967A-1707A5444CF8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 flipV="1">
              <a:off x="5421736" y="2278770"/>
              <a:ext cx="946362" cy="102668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D1553C8A-E37D-DF4A-B3CE-AF5E1FB7FDB8}"/>
                </a:ext>
              </a:extLst>
            </p:cNvPr>
            <p:cNvCxnSpPr>
              <a:cxnSpLocks/>
              <a:stCxn id="7" idx="3"/>
              <a:endCxn id="11" idx="1"/>
            </p:cNvCxnSpPr>
            <p:nvPr/>
          </p:nvCxnSpPr>
          <p:spPr>
            <a:xfrm>
              <a:off x="5421736" y="3305452"/>
              <a:ext cx="946362" cy="98025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98E5894B-C4BF-3A4E-9BD6-B774450C0A96}"/>
                </a:ext>
              </a:extLst>
            </p:cNvPr>
            <p:cNvCxnSpPr>
              <a:cxnSpLocks/>
              <a:stCxn id="7" idx="3"/>
              <a:endCxn id="10" idx="1"/>
            </p:cNvCxnSpPr>
            <p:nvPr/>
          </p:nvCxnSpPr>
          <p:spPr>
            <a:xfrm>
              <a:off x="5421736" y="3305452"/>
              <a:ext cx="94636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5238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Ver.1 with JUnit and CI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4073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Ver.1 with JUnit and CI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0DD8EDAC-B59A-0049-BE88-0B27A60C6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8867"/>
            <a:ext cx="7886700" cy="4406400"/>
          </a:xfrm>
          <a:solidFill>
            <a:srgbClr val="FFFF00"/>
          </a:solidFill>
          <a:ln w="63500"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Didn’t</a:t>
            </a:r>
          </a:p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become established</a:t>
            </a:r>
          </a:p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at the team </a:t>
            </a: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sym typeface="Wingdings" pitchFamily="2" charset="2"/>
              </a:rPr>
              <a:t></a:t>
            </a:r>
            <a:endParaRPr lang="en-US" altLang="ja-JP" sz="4800" b="1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14375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 scripts are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hard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read/implement/maintain</a:t>
            </a:r>
          </a:p>
          <a:p>
            <a:pPr marL="714375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developers/Product Manager</a:t>
            </a:r>
          </a:p>
        </p:txBody>
      </p:sp>
    </p:spTree>
    <p:extLst>
      <p:ext uri="{BB962C8B-B14F-4D97-AF65-F5344CB8AC3E}">
        <p14:creationId xmlns:p14="http://schemas.microsoft.com/office/powerpoint/2010/main" val="866304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Discovery Again!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06D6A98-EEEC-DE4A-9FB9-69C3DBA4A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38" y="1169405"/>
            <a:ext cx="6922524" cy="519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37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  Troubles as SET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AEF55191-2BC7-7447-AB96-15332A1CBB68}"/>
              </a:ext>
            </a:extLst>
          </p:cNvPr>
          <p:cNvSpPr txBox="1">
            <a:spLocks/>
          </p:cNvSpPr>
          <p:nvPr/>
        </p:nvSpPr>
        <p:spPr>
          <a:xfrm>
            <a:off x="628650" y="1687983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goals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by senior managers</a:t>
            </a: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84B79C65-BCFA-F14F-93F0-9F7AC1CEB36D}"/>
              </a:ext>
            </a:extLst>
          </p:cNvPr>
          <p:cNvSpPr txBox="1">
            <a:spLocks/>
          </p:cNvSpPr>
          <p:nvPr/>
        </p:nvSpPr>
        <p:spPr>
          <a:xfrm>
            <a:off x="628650" y="3351741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Dissension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among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developers/testers/managers</a:t>
            </a: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7167A9F2-053D-8B42-82C5-AEDB39105597}"/>
              </a:ext>
            </a:extLst>
          </p:cNvPr>
          <p:cNvSpPr txBox="1">
            <a:spLocks/>
          </p:cNvSpPr>
          <p:nvPr/>
        </p:nvSpPr>
        <p:spPr>
          <a:xfrm>
            <a:off x="628650" y="5015499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Negative feedback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our tools/solutions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2853C65-1102-7C4A-AFC3-F6F58883CE31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chemeClr val="accent2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202605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Karate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as a Solution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7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Open-sourced framework</a:t>
            </a:r>
          </a:p>
          <a:p>
            <a:pPr marL="14287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testing APIs</a:t>
            </a:r>
          </a:p>
          <a:p>
            <a:pPr marL="444500" lvl="1" indent="-430213">
              <a:lnSpc>
                <a:spcPct val="100000"/>
              </a:lnSpc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Uses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Gherkin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syntax</a:t>
            </a: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Supports testing RESTful APIs</a:t>
            </a:r>
          </a:p>
          <a:p>
            <a:pPr marL="787391" lvl="2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Easy to expand to test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gRPC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/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6"/>
              </a:rPr>
              <a:t>Thrift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 can find it on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7"/>
              </a:rPr>
              <a:t>Technology Radar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3"/>
            <a:extLst>
              <a:ext uri="{FF2B5EF4-FFF2-40B4-BE49-F238E27FC236}">
                <a16:creationId xmlns:a16="http://schemas.microsoft.com/office/drawing/2014/main" id="{FA0EDE43-7557-9F4B-8033-D4924C3500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866265"/>
            <a:ext cx="1512362" cy="15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>
            <a:hlinkClick r:id="rId3"/>
            <a:extLst>
              <a:ext uri="{FF2B5EF4-FFF2-40B4-BE49-F238E27FC236}">
                <a16:creationId xmlns:a16="http://schemas.microsoft.com/office/drawing/2014/main" id="{252CFA4D-CB90-0941-B69B-C6BF7041E2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1638" y="1859717"/>
            <a:ext cx="1512362" cy="150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6910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Ver.2 with Karate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06627B9-EC09-6B49-9DC3-3E6CFF3F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878" y="1168709"/>
            <a:ext cx="6154244" cy="519879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38006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Ver.1 with JUnit and CI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09344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Experienced Hardships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191514"/>
            <a:ext cx="9144000" cy="4903985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CGW members together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3 months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9EAE9C6-8514-B043-9ED9-E96A575E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275" y="2679912"/>
            <a:ext cx="5455451" cy="3415587"/>
          </a:xfrm>
          <a:prstGeom prst="rect">
            <a:avLst/>
          </a:prstGeom>
        </p:spPr>
      </p:pic>
      <p:sp>
        <p:nvSpPr>
          <p:cNvPr id="7" name="角丸四角形吹き出し 6">
            <a:extLst>
              <a:ext uri="{FF2B5EF4-FFF2-40B4-BE49-F238E27FC236}">
                <a16:creationId xmlns:a16="http://schemas.microsoft.com/office/drawing/2014/main" id="{4F28FD7E-2FCB-A442-AE8C-99202A10230F}"/>
              </a:ext>
            </a:extLst>
          </p:cNvPr>
          <p:cNvSpPr/>
          <p:nvPr/>
        </p:nvSpPr>
        <p:spPr>
          <a:xfrm>
            <a:off x="-1" y="2341646"/>
            <a:ext cx="2700000" cy="1540800"/>
          </a:xfrm>
          <a:prstGeom prst="wedgeRoundRectCallout">
            <a:avLst>
              <a:gd name="adj1" fmla="val 74026"/>
              <a:gd name="adj2" fmla="val 36656"/>
              <a:gd name="adj3" fmla="val 16667"/>
            </a:avLst>
          </a:prstGeom>
          <a:solidFill>
            <a:srgbClr val="FFD4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(CGW)</a:t>
            </a:r>
            <a:endParaRPr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algn="ctr"/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1) This case is hard to implement.</a:t>
            </a:r>
          </a:p>
          <a:p>
            <a:pPr algn="ctr"/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do it?</a:t>
            </a:r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D39B94A0-7117-034C-B370-FC800B023968}"/>
              </a:ext>
            </a:extLst>
          </p:cNvPr>
          <p:cNvSpPr/>
          <p:nvPr/>
        </p:nvSpPr>
        <p:spPr>
          <a:xfrm>
            <a:off x="6444000" y="2341648"/>
            <a:ext cx="2700000" cy="1540798"/>
          </a:xfrm>
          <a:prstGeom prst="wedgeRoundRectCallout">
            <a:avLst>
              <a:gd name="adj1" fmla="val -73236"/>
              <a:gd name="adj2" fmla="val 48143"/>
              <a:gd name="adj3" fmla="val 16667"/>
            </a:avLst>
          </a:prstGeom>
          <a:solidFill>
            <a:srgbClr val="FFD4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(SET)</a:t>
            </a:r>
            <a:endParaRPr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algn="ctr"/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2) OK. How about adding a Plugin</a:t>
            </a:r>
            <a:b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like this?</a:t>
            </a:r>
            <a:endParaRPr kumimoji="1"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11" name="角丸四角形吹き出し 10">
            <a:extLst>
              <a:ext uri="{FF2B5EF4-FFF2-40B4-BE49-F238E27FC236}">
                <a16:creationId xmlns:a16="http://schemas.microsoft.com/office/drawing/2014/main" id="{6EFFB5CF-CEDB-2B4F-9D3D-8EB96DE55A36}"/>
              </a:ext>
            </a:extLst>
          </p:cNvPr>
          <p:cNvSpPr/>
          <p:nvPr/>
        </p:nvSpPr>
        <p:spPr>
          <a:xfrm>
            <a:off x="0" y="4554699"/>
            <a:ext cx="2700000" cy="1540800"/>
          </a:xfrm>
          <a:prstGeom prst="wedgeRoundRectCallout">
            <a:avLst>
              <a:gd name="adj1" fmla="val 80614"/>
              <a:gd name="adj2" fmla="val -37048"/>
              <a:gd name="adj3" fmla="val 16667"/>
            </a:avLst>
          </a:prstGeom>
          <a:solidFill>
            <a:srgbClr val="FFD4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(CGW)</a:t>
            </a:r>
            <a:endParaRPr kumimoji="1"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3) Well, how about adding this feature, too?</a:t>
            </a:r>
            <a:endParaRPr kumimoji="1" lang="ja-JP" altLang="en-US" sz="160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1714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Results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Became the model case of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improvements in our company!</a:t>
            </a: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Outages: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- 30%</a:t>
            </a:r>
          </a:p>
          <a:p>
            <a:pPr marL="363538" lvl="1" indent="-349250">
              <a:lnSpc>
                <a:spcPct val="100000"/>
              </a:lnSpc>
            </a:pP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All members have been writing tests</a:t>
            </a:r>
          </a:p>
          <a:p>
            <a:pPr marL="706429" lvl="2" indent="-349250">
              <a:lnSpc>
                <a:spcPct val="100000"/>
              </a:lnSpc>
            </a:pP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Including Product Manager!</a:t>
            </a:r>
          </a:p>
        </p:txBody>
      </p:sp>
    </p:spTree>
    <p:extLst>
      <p:ext uri="{BB962C8B-B14F-4D97-AF65-F5344CB8AC3E}">
        <p14:creationId xmlns:p14="http://schemas.microsoft.com/office/powerpoint/2010/main" val="34935742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A2554E18-D0F9-7A44-8E17-1271BED3F6D0}"/>
              </a:ext>
            </a:extLst>
          </p:cNvPr>
          <p:cNvSpPr txBox="1">
            <a:spLocks/>
          </p:cNvSpPr>
          <p:nvPr/>
        </p:nvSpPr>
        <p:spPr>
          <a:xfrm>
            <a:off x="628650" y="1261396"/>
            <a:ext cx="7887600" cy="12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algn="ctr"/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compassion (EN)</a:t>
            </a:r>
            <a:endParaRPr lang="en-US" altLang="ja-JP" sz="4800" b="1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564396B8-6900-0B40-8178-3B494D0588C4}"/>
              </a:ext>
            </a:extLst>
          </p:cNvPr>
          <p:cNvSpPr txBox="1">
            <a:spLocks/>
          </p:cNvSpPr>
          <p:nvPr/>
        </p:nvSpPr>
        <p:spPr>
          <a:xfrm>
            <a:off x="628650" y="4407796"/>
            <a:ext cx="7887600" cy="12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algn="ctr"/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compatio (LA)</a:t>
            </a:r>
            <a:endParaRPr lang="en-US" altLang="ja-JP" sz="4800" b="1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7" name="上矢印 6">
            <a:extLst>
              <a:ext uri="{FF2B5EF4-FFF2-40B4-BE49-F238E27FC236}">
                <a16:creationId xmlns:a16="http://schemas.microsoft.com/office/drawing/2014/main" id="{6F02E1F2-9A7A-F048-B451-3866524FE98C}"/>
              </a:ext>
            </a:extLst>
          </p:cNvPr>
          <p:cNvSpPr/>
          <p:nvPr/>
        </p:nvSpPr>
        <p:spPr>
          <a:xfrm>
            <a:off x="3672450" y="2744596"/>
            <a:ext cx="1800000" cy="1440000"/>
          </a:xfrm>
          <a:prstGeom prst="upArrow">
            <a:avLst/>
          </a:prstGeom>
          <a:solidFill>
            <a:srgbClr val="07B53B"/>
          </a:solidFill>
          <a:ln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39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6337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Let’s Discuss! (5 min)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is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difficulty of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testing Microservices?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E29D4DC-956C-A540-B62E-DA1D60076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400" y="3977702"/>
            <a:ext cx="3301200" cy="288029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8400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Huge Blockers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Lack of skills of</a:t>
            </a:r>
          </a:p>
          <a:p>
            <a:pPr marL="2144713" lvl="1" indent="-349250">
              <a:lnSpc>
                <a:spcPct val="100000"/>
              </a:lnSpc>
            </a:pP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</a:t>
            </a:r>
          </a:p>
          <a:p>
            <a:pPr marL="2144713" lvl="1" indent="-349250">
              <a:lnSpc>
                <a:spcPct val="100000"/>
              </a:lnSpc>
            </a:pP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Testers/QA</a:t>
            </a:r>
          </a:p>
          <a:p>
            <a:pPr marL="2144713" lvl="1" indent="-349250">
              <a:lnSpc>
                <a:spcPct val="100000"/>
              </a:lnSpc>
            </a:pP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 (us)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66ABE2E-A200-2144-8D59-5FC7CD79C3F4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chemeClr val="accent2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2637749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Key Point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Nurture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members/teams/orgs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innovative activities</a:t>
            </a:r>
          </a:p>
        </p:txBody>
      </p:sp>
    </p:spTree>
    <p:extLst>
      <p:ext uri="{BB962C8B-B14F-4D97-AF65-F5344CB8AC3E}">
        <p14:creationId xmlns:p14="http://schemas.microsoft.com/office/powerpoint/2010/main" val="1145907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marL="0" lvl="1" indent="0" algn="ctr"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We can change difficulties</a:t>
            </a:r>
            <a:b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into something special</a:t>
            </a:r>
            <a:b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proper approaches!</a:t>
            </a:r>
            <a:endParaRPr kumimoji="1" lang="ja-JP" altLang="en-US" sz="4800" b="1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28512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Learning Sessions in SET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Study sessions</a:t>
            </a:r>
          </a:p>
          <a:p>
            <a:pPr algn="ctr"/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during business hours :D</a:t>
            </a:r>
          </a:p>
          <a:p>
            <a:endParaRPr lang="en-US" altLang="ja-JP" sz="2800" dirty="0">
              <a:solidFill>
                <a:srgbClr val="7F7F7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079750"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Taught by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Chris Lucian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,</a:t>
            </a:r>
          </a:p>
          <a:p>
            <a:pPr marL="3079750"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inventor of</a:t>
            </a:r>
          </a:p>
          <a:p>
            <a:pPr marL="3079750"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Mob Programming,</a:t>
            </a:r>
          </a:p>
          <a:p>
            <a:pPr marL="3079750"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at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Agile2018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9650CC-06F1-5744-8EBA-51337C13D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94" y="3266339"/>
            <a:ext cx="3353373" cy="25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43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Team’s Rules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20675" indent="-320675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</a:t>
            </a:r>
            <a:r>
              <a:rPr lang="en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30 - 60 min/day</a:t>
            </a: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everyday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During business hours as a 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363538" indent="-363538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</a:t>
            </a:r>
            <a:r>
              <a:rPr lang="en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Any topics OK for our daily work</a:t>
            </a:r>
            <a:endParaRPr lang="en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With </a:t>
            </a:r>
            <a:r>
              <a:rPr lang="en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Mob Programming</a:t>
            </a: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 way</a:t>
            </a:r>
          </a:p>
          <a:p>
            <a:pPr marL="457200" indent="-457200">
              <a:buFont typeface="Arial" charset="0"/>
              <a:buChar char="•"/>
            </a:pP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criticism with a fun!</a:t>
            </a:r>
          </a:p>
        </p:txBody>
      </p:sp>
    </p:spTree>
    <p:extLst>
      <p:ext uri="{BB962C8B-B14F-4D97-AF65-F5344CB8AC3E}">
        <p14:creationId xmlns:p14="http://schemas.microsoft.com/office/powerpoint/2010/main" val="22419998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We Learned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4695EF81-A9F9-884F-B19C-B3257C70C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254125" indent="-43815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Kubernetes</a:t>
            </a:r>
          </a:p>
          <a:p>
            <a:pPr marL="1254125" indent="-43815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Karate (API Testing)</a:t>
            </a:r>
          </a:p>
          <a:p>
            <a:pPr marL="1254125" indent="-43815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Vue.js</a:t>
            </a:r>
          </a:p>
          <a:p>
            <a:pPr marL="1254125" indent="-43815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Shortcut keys of IntelliJ IDEA</a:t>
            </a:r>
          </a:p>
          <a:p>
            <a:pPr marL="1254125" indent="-43815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The Drucker Exercise</a:t>
            </a:r>
          </a:p>
          <a:p>
            <a:pPr marL="1254125" indent="-43815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How to write a good report</a:t>
            </a:r>
          </a:p>
        </p:txBody>
      </p:sp>
    </p:spTree>
    <p:extLst>
      <p:ext uri="{BB962C8B-B14F-4D97-AF65-F5344CB8AC3E}">
        <p14:creationId xmlns:p14="http://schemas.microsoft.com/office/powerpoint/2010/main" val="2497435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Results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7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Invented “Sebas Report”</a:t>
            </a:r>
          </a:p>
          <a:p>
            <a:pPr marL="14287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82613" lvl="1" indent="-3937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pinpoint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the root cause of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failures on Microservices</a:t>
            </a:r>
          </a:p>
          <a:p>
            <a:pPr marL="582613" lvl="1" indent="-3937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reduce MTTR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(Mean Time To Recovery)</a:t>
            </a:r>
          </a:p>
          <a:p>
            <a:pPr marL="582613" lvl="1" indent="-3937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tame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the complexity of Microservices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28571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kumimoji="1"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 Reporting Tool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32E8D59-0754-7444-869B-8E4B5ACAD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1200"/>
            <a:ext cx="9144000" cy="477266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40975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kumimoji="1"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Karate Users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6C9F21F-341D-6843-AFEA-1A76144F7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0000"/>
            <a:ext cx="9144000" cy="450040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1276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Pinpoint the Root Cause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B119493-3BA7-6C4F-9E3A-FFC06732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1232046"/>
            <a:ext cx="8436077" cy="501604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848769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Visually And Very Quickly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918703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Using What We Learned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0" name="図 9">
            <a:hlinkClick r:id="rId4"/>
            <a:extLst>
              <a:ext uri="{FF2B5EF4-FFF2-40B4-BE49-F238E27FC236}">
                <a16:creationId xmlns:a16="http://schemas.microsoft.com/office/drawing/2014/main" id="{B9A436A8-FDDD-324F-AD76-B74C0F873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6231" y="5264016"/>
            <a:ext cx="1211539" cy="1440000"/>
          </a:xfrm>
          <a:prstGeom prst="rect">
            <a:avLst/>
          </a:prstGeom>
          <a:ln>
            <a:noFill/>
          </a:ln>
        </p:spPr>
      </p:pic>
      <p:pic>
        <p:nvPicPr>
          <p:cNvPr id="12" name="図 11">
            <a:hlinkClick r:id="rId6"/>
            <a:extLst>
              <a:ext uri="{FF2B5EF4-FFF2-40B4-BE49-F238E27FC236}">
                <a16:creationId xmlns:a16="http://schemas.microsoft.com/office/drawing/2014/main" id="{0A319400-B39D-D14B-BEFF-56191B0F69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1674" y="5276214"/>
            <a:ext cx="1447236" cy="1440000"/>
          </a:xfrm>
          <a:prstGeom prst="rect">
            <a:avLst/>
          </a:prstGeom>
          <a:ln>
            <a:noFill/>
          </a:ln>
        </p:spPr>
      </p:pic>
      <p:pic>
        <p:nvPicPr>
          <p:cNvPr id="13" name="図 12">
            <a:hlinkClick r:id="rId8"/>
            <a:extLst>
              <a:ext uri="{FF2B5EF4-FFF2-40B4-BE49-F238E27FC236}">
                <a16:creationId xmlns:a16="http://schemas.microsoft.com/office/drawing/2014/main" id="{B4EF52DF-0F66-D84F-B32B-745ADB1F4D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285" y="5277098"/>
            <a:ext cx="1483200" cy="1439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0135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Results of Sebas Report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9750" lvl="1" indent="-525463">
              <a:lnSpc>
                <a:spcPct val="100000"/>
              </a:lnSpc>
            </a:pPr>
            <a:r>
              <a:rPr lang="en-US" altLang="ja-JP" sz="32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Improved MTTR</a:t>
            </a:r>
          </a:p>
          <a:p>
            <a:pPr marL="846138" lvl="2" indent="-490538">
              <a:lnSpc>
                <a:spcPct val="100000"/>
              </a:lnSpc>
            </a:pPr>
            <a:r>
              <a:rPr lang="en-US" altLang="ja-JP" sz="32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detection: </a:t>
            </a:r>
            <a:r>
              <a:rPr lang="en-US" altLang="ja-JP" sz="32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1w -&gt; 2hrs</a:t>
            </a:r>
          </a:p>
          <a:p>
            <a:pPr marL="539750" lvl="1" indent="-525463">
              <a:lnSpc>
                <a:spcPct val="100000"/>
              </a:lnSpc>
            </a:pPr>
            <a:r>
              <a:rPr lang="en-US" altLang="ja-JP" sz="32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Improved resilience</a:t>
            </a:r>
          </a:p>
          <a:p>
            <a:pPr marL="882641" lvl="2" indent="-525463">
              <a:lnSpc>
                <a:spcPct val="100000"/>
              </a:lnSpc>
            </a:pPr>
            <a:r>
              <a:rPr lang="en-US" altLang="ja-JP" sz="32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recover services quickly</a:t>
            </a:r>
          </a:p>
          <a:p>
            <a:pPr marL="539750" lvl="1" indent="-525463">
              <a:lnSpc>
                <a:spcPct val="100000"/>
              </a:lnSpc>
            </a:pPr>
            <a:r>
              <a:rPr lang="en-US" altLang="ja-JP" sz="32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Users are increasing</a:t>
            </a:r>
          </a:p>
          <a:p>
            <a:pPr marL="714375" lvl="2" indent="-358775">
              <a:lnSpc>
                <a:spcPct val="100000"/>
              </a:lnSpc>
            </a:pPr>
            <a:r>
              <a:rPr lang="en-US" altLang="ja-JP" sz="32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en-US" altLang="ja-JP" sz="32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5 teams</a:t>
            </a:r>
            <a:r>
              <a:rPr lang="en-US" altLang="ja-JP" sz="32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are using (2020/04)</a:t>
            </a:r>
          </a:p>
        </p:txBody>
      </p:sp>
    </p:spTree>
    <p:extLst>
      <p:ext uri="{BB962C8B-B14F-4D97-AF65-F5344CB8AC3E}">
        <p14:creationId xmlns:p14="http://schemas.microsoft.com/office/powerpoint/2010/main" val="322928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team invented</a:t>
            </a:r>
            <a:b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new ideas/tools/solutions</a:t>
            </a:r>
            <a:b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 Scratch!</a:t>
            </a:r>
            <a:endParaRPr kumimoji="1" lang="ja-JP" altLang="en-US" sz="4800" b="1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41988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[Appendix]</a:t>
            </a:r>
            <a:b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Other Activities</a:t>
            </a:r>
            <a:endParaRPr kumimoji="1" lang="ja-JP" altLang="en-US" sz="8000" b="1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56636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17F77A5D-CF1B-E740-ACC8-7FCF711EA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399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In-house performance testing platform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Ayaperf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722" y="2495439"/>
            <a:ext cx="1299600" cy="1260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01DE73F2-B5C0-4646-AE02-8EC8D43FD7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723" y="4115577"/>
            <a:ext cx="1260000" cy="1260000"/>
          </a:xfrm>
          <a:prstGeom prst="rect">
            <a:avLst/>
          </a:prstGeom>
        </p:spPr>
      </p:pic>
      <p:pic>
        <p:nvPicPr>
          <p:cNvPr id="9" name="図 8">
            <a:hlinkClick r:id="rId7"/>
            <a:extLst>
              <a:ext uri="{FF2B5EF4-FFF2-40B4-BE49-F238E27FC236}">
                <a16:creationId xmlns:a16="http://schemas.microsoft.com/office/drawing/2014/main" id="{42FE336B-16A9-064E-8AE6-3706D2F4EA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4922" y="2582725"/>
            <a:ext cx="4514400" cy="1080000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  <p:pic>
        <p:nvPicPr>
          <p:cNvPr id="10" name="図 9">
            <a:hlinkClick r:id="rId9"/>
            <a:extLst>
              <a:ext uri="{FF2B5EF4-FFF2-40B4-BE49-F238E27FC236}">
                <a16:creationId xmlns:a16="http://schemas.microsoft.com/office/drawing/2014/main" id="{75C0D98D-670F-A041-8AC6-9D1B4ED781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35922" y="4115577"/>
            <a:ext cx="1260000" cy="1260000"/>
          </a:xfrm>
          <a:prstGeom prst="rect">
            <a:avLst/>
          </a:prstGeom>
        </p:spPr>
      </p:pic>
      <p:pic>
        <p:nvPicPr>
          <p:cNvPr id="11" name="図 10">
            <a:hlinkClick r:id="rId11"/>
            <a:extLst>
              <a:ext uri="{FF2B5EF4-FFF2-40B4-BE49-F238E27FC236}">
                <a16:creationId xmlns:a16="http://schemas.microsoft.com/office/drawing/2014/main" id="{AAE866D7-95F0-E644-921F-716785C3AF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34922" y="4205656"/>
            <a:ext cx="4456800" cy="1079841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FC061F3-A711-C24A-A98C-71568A56B8EE}"/>
              </a:ext>
            </a:extLst>
          </p:cNvPr>
          <p:cNvSpPr txBox="1"/>
          <p:nvPr/>
        </p:nvSpPr>
        <p:spPr>
          <a:xfrm>
            <a:off x="3477919" y="5636350"/>
            <a:ext cx="5400000" cy="72000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>
                <a:lumMod val="50000"/>
              </a:schemeClr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/>
            <a:r>
              <a:rPr lang="en" altLang="ja-JP" sz="16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This diagram includes the work</a:t>
            </a:r>
          </a:p>
          <a:p>
            <a:pPr marL="534988" indent="-534988" algn="ctr"/>
            <a:r>
              <a:rPr lang="en" altLang="ja-JP" sz="16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that is distributed in the </a:t>
            </a:r>
            <a:r>
              <a:rPr lang="en" altLang="ja-JP" sz="1600" u="sng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hlinkClick r:id="rId13"/>
              </a:rPr>
              <a:t>Apache License 2.0</a:t>
            </a:r>
            <a:r>
              <a:rPr lang="en" altLang="ja-JP" sz="16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.</a:t>
            </a:r>
            <a:endParaRPr kumimoji="1" lang="ja-JP" altLang="en-US" sz="16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14"/>
            <a:extLst>
              <a:ext uri="{FF2B5EF4-FFF2-40B4-BE49-F238E27FC236}">
                <a16:creationId xmlns:a16="http://schemas.microsoft.com/office/drawing/2014/main" id="{DD93A1D2-26D7-9E47-BAD9-B25B17CCCEC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23" y="2495439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567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 Sprint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6E7EFD24-0832-4B41-8E10-75269272B5D8}"/>
              </a:ext>
            </a:extLst>
          </p:cNvPr>
          <p:cNvSpPr txBox="1">
            <a:spLocks/>
          </p:cNvSpPr>
          <p:nvPr/>
        </p:nvSpPr>
        <p:spPr>
          <a:xfrm>
            <a:off x="2610465" y="1689099"/>
            <a:ext cx="5904885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Do following tasks weekly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Clarify test-related issues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Choose one action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Build it quickly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Get feedback from “users”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Continue or pivot</a:t>
            </a:r>
          </a:p>
        </p:txBody>
      </p:sp>
      <p:pic>
        <p:nvPicPr>
          <p:cNvPr id="3" name="図 2">
            <a:hlinkClick r:id="rId4"/>
            <a:extLst>
              <a:ext uri="{FF2B5EF4-FFF2-40B4-BE49-F238E27FC236}">
                <a16:creationId xmlns:a16="http://schemas.microsoft.com/office/drawing/2014/main" id="{1F139AA8-BCB8-774D-9801-275323EB6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1539826"/>
            <a:ext cx="1978840" cy="301652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6" name="図 5">
            <a:hlinkClick r:id="rId6"/>
            <a:extLst>
              <a:ext uri="{FF2B5EF4-FFF2-40B4-BE49-F238E27FC236}">
                <a16:creationId xmlns:a16="http://schemas.microsoft.com/office/drawing/2014/main" id="{CB84F7B2-0A68-314E-ADF0-4A089081FF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5350" y="4556350"/>
            <a:ext cx="1800000" cy="1800000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290C46C-71CB-9A4D-9ADE-DC06676901BB}"/>
              </a:ext>
            </a:extLst>
          </p:cNvPr>
          <p:cNvSpPr txBox="1"/>
          <p:nvPr/>
        </p:nvSpPr>
        <p:spPr>
          <a:xfrm>
            <a:off x="0" y="4705622"/>
            <a:ext cx="4616245" cy="1800000"/>
          </a:xfrm>
          <a:prstGeom prst="rect">
            <a:avLst/>
          </a:prstGeom>
          <a:noFill/>
          <a:ln w="63500">
            <a:noFill/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/>
            <a:r>
              <a:rPr lang="en" altLang="ja-JP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iragino Kaku Gothic ProN W6" panose="020B0300000000000000" pitchFamily="34" charset="-128"/>
                <a:cs typeface="Arial" panose="020B0604020202020204" pitchFamily="34" charset="0"/>
                <a:hlinkClick r:id="rId4"/>
              </a:rPr>
              <a:t>“Sprint: How to Solve Big Problems</a:t>
            </a:r>
          </a:p>
          <a:p>
            <a:pPr marL="534988" indent="-534988" algn="ctr"/>
            <a:r>
              <a:rPr lang="en" altLang="ja-JP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iragino Kaku Gothic ProN W6" panose="020B0300000000000000" pitchFamily="34" charset="-128"/>
                <a:cs typeface="Arial" panose="020B0604020202020204" pitchFamily="34" charset="0"/>
                <a:hlinkClick r:id="rId4"/>
              </a:rPr>
              <a:t>and Test New Ideas in Just Five Days”</a:t>
            </a:r>
            <a:endParaRPr lang="en" altLang="ja-JP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iragino Kaku Gothic ProN W6" panose="020B0300000000000000" pitchFamily="34" charset="-128"/>
              <a:cs typeface="Arial" panose="020B0604020202020204" pitchFamily="34" charset="0"/>
            </a:endParaRPr>
          </a:p>
          <a:p>
            <a:pPr marL="534988" indent="-534988" algn="ctr"/>
            <a:endParaRPr lang="en" altLang="ja-JP" sz="16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Hiragino Kaku Gothic ProN W6" panose="020B0300000000000000" pitchFamily="34" charset="-128"/>
              <a:cs typeface="Arial" panose="020B0604020202020204" pitchFamily="34" charset="0"/>
            </a:endParaRPr>
          </a:p>
          <a:p>
            <a:pPr marL="534988" indent="-534988" algn="ctr"/>
            <a:r>
              <a:rPr lang="en" altLang="ja-JP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iragino Kaku Gothic ProN W6" panose="020B0300000000000000" pitchFamily="34" charset="-128"/>
                <a:cs typeface="Arial" panose="020B0604020202020204" pitchFamily="34" charset="0"/>
              </a:rPr>
              <a:t>Jake Knapp, John </a:t>
            </a:r>
            <a:r>
              <a:rPr lang="en" altLang="ja-JP" sz="16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iragino Kaku Gothic ProN W6" panose="020B0300000000000000" pitchFamily="34" charset="-128"/>
                <a:cs typeface="Arial" panose="020B0604020202020204" pitchFamily="34" charset="0"/>
              </a:rPr>
              <a:t>Zeratsky</a:t>
            </a:r>
            <a:r>
              <a:rPr lang="en" altLang="ja-JP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iragino Kaku Gothic ProN W6" panose="020B0300000000000000" pitchFamily="34" charset="-128"/>
                <a:cs typeface="Arial" panose="020B0604020202020204" pitchFamily="34" charset="0"/>
              </a:rPr>
              <a:t>, and Braden </a:t>
            </a:r>
            <a:r>
              <a:rPr lang="en" altLang="ja-JP" sz="16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iragino Kaku Gothic ProN W6" panose="020B0300000000000000" pitchFamily="34" charset="-128"/>
                <a:cs typeface="Arial" panose="020B0604020202020204" pitchFamily="34" charset="0"/>
              </a:rPr>
              <a:t>Kowitz</a:t>
            </a:r>
            <a:endParaRPr lang="en" altLang="ja-JP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iragino Kaku Gothic ProN W6" panose="020B0300000000000000" pitchFamily="34" charset="-128"/>
              <a:cs typeface="Arial" panose="020B0604020202020204" pitchFamily="34" charset="0"/>
            </a:endParaRPr>
          </a:p>
          <a:p>
            <a:pPr marL="534988" indent="-534988" algn="ctr"/>
            <a:r>
              <a:rPr lang="en" altLang="ja-JP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iragino Kaku Gothic ProN W6" panose="020B0300000000000000" pitchFamily="34" charset="-128"/>
                <a:cs typeface="Arial" panose="020B0604020202020204" pitchFamily="34" charset="0"/>
              </a:rPr>
              <a:t>Simon &amp; Schuster (2016)</a:t>
            </a:r>
          </a:p>
          <a:p>
            <a:pPr marL="534988" indent="-534988" algn="ctr"/>
            <a:r>
              <a:rPr lang="en" altLang="ja-JP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iragino Kaku Gothic ProN W6" panose="020B0300000000000000" pitchFamily="34" charset="-128"/>
                <a:cs typeface="Arial" panose="020B0604020202020204" pitchFamily="34" charset="0"/>
              </a:rPr>
              <a:t>ISBN-13:  9781501121777</a:t>
            </a:r>
            <a:endParaRPr kumimoji="1" lang="ja-JP" altLang="en-US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iragino Kaku Gothic ProN W6" panose="020B0300000000000000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2451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Testable Infrastructure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Trying to provide a platform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that can copy test environments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Kubernetes</a:t>
            </a:r>
          </a:p>
        </p:txBody>
      </p:sp>
      <p:pic>
        <p:nvPicPr>
          <p:cNvPr id="5" name="図 4">
            <a:hlinkClick r:id="rId3"/>
            <a:extLst>
              <a:ext uri="{FF2B5EF4-FFF2-40B4-BE49-F238E27FC236}">
                <a16:creationId xmlns:a16="http://schemas.microsoft.com/office/drawing/2014/main" id="{51669652-20BC-8047-B702-9EA474782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25" y="3765043"/>
            <a:ext cx="1800000" cy="1800000"/>
          </a:xfrm>
          <a:prstGeom prst="rect">
            <a:avLst/>
          </a:prstGeom>
          <a:ln>
            <a:noFill/>
          </a:ln>
        </p:spPr>
      </p:pic>
      <p:pic>
        <p:nvPicPr>
          <p:cNvPr id="7" name="図 6">
            <a:hlinkClick r:id="rId5"/>
            <a:extLst>
              <a:ext uri="{FF2B5EF4-FFF2-40B4-BE49-F238E27FC236}">
                <a16:creationId xmlns:a16="http://schemas.microsoft.com/office/drawing/2014/main" id="{4914525B-38DD-A64A-A6F1-4C8FD62FE7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575" y="3765675"/>
            <a:ext cx="1195200" cy="1799368"/>
          </a:xfrm>
          <a:prstGeom prst="rect">
            <a:avLst/>
          </a:prstGeom>
          <a:ln>
            <a:noFill/>
          </a:ln>
        </p:spPr>
      </p:pic>
      <p:pic>
        <p:nvPicPr>
          <p:cNvPr id="8" name="図 7">
            <a:hlinkClick r:id="rId7"/>
            <a:extLst>
              <a:ext uri="{FF2B5EF4-FFF2-40B4-BE49-F238E27FC236}">
                <a16:creationId xmlns:a16="http://schemas.microsoft.com/office/drawing/2014/main" id="{B495706D-5E38-124C-87F9-0F73DB53E2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000" y="3769077"/>
            <a:ext cx="1854000" cy="17988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66192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Conclusion</a:t>
            </a:r>
            <a:endParaRPr kumimoji="1" lang="ja-JP" altLang="en-US" sz="8000" b="1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42096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Impacts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 teams started actions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based on our activities!</a:t>
            </a: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286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One team contacted us and</a:t>
            </a:r>
            <a:b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started using Sebas and Ayaperf</a:t>
            </a:r>
            <a:b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286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One team solved its slow test issues</a:t>
            </a:r>
            <a:b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their own</a:t>
            </a:r>
          </a:p>
        </p:txBody>
      </p:sp>
    </p:spTree>
    <p:extLst>
      <p:ext uri="{BB962C8B-B14F-4D97-AF65-F5344CB8AC3E}">
        <p14:creationId xmlns:p14="http://schemas.microsoft.com/office/powerpoint/2010/main" val="19069155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We can change</a:t>
            </a:r>
            <a:br>
              <a:rPr lang="en-US" altLang="ja-JP" sz="6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6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difficulties</a:t>
            </a:r>
            <a:br>
              <a:rPr lang="en-US" altLang="ja-JP" sz="6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6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into</a:t>
            </a:r>
            <a:br>
              <a:rPr lang="en-US" altLang="ja-JP" sz="6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6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something special</a:t>
            </a:r>
          </a:p>
        </p:txBody>
      </p:sp>
    </p:spTree>
    <p:extLst>
      <p:ext uri="{BB962C8B-B14F-4D97-AF65-F5344CB8AC3E}">
        <p14:creationId xmlns:p14="http://schemas.microsoft.com/office/powerpoint/2010/main" val="33428536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marL="0" lvl="1" indent="0" algn="ctr">
              <a:buNone/>
            </a:pPr>
            <a:r>
              <a:rPr lang="en-US" altLang="ja-JP" sz="6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...with proper approaches!</a:t>
            </a:r>
            <a:endParaRPr kumimoji="1" lang="ja-JP" altLang="en-US" sz="6000" b="1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6253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Our Examples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pPr marL="363538"/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Getting Proper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pPr marL="363538"/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pPr marL="363538"/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4387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marL="0" lvl="1" indent="0" algn="ctr">
              <a:buNone/>
            </a:pPr>
            <a:r>
              <a:rPr lang="en" altLang="ja-JP" sz="8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Let’s experiment!</a:t>
            </a:r>
            <a:endParaRPr kumimoji="1" lang="ja-JP" altLang="en-US" sz="8000" b="1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1097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Goal of This Session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158157"/>
            <a:ext cx="9144000" cy="4903430"/>
          </a:xfrm>
          <a:solidFill>
            <a:schemeClr val="tx1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88913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Given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have troubles of testing</a:t>
            </a:r>
          </a:p>
          <a:p>
            <a:pPr marL="188913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discuss and share troubles</a:t>
            </a:r>
          </a:p>
          <a:p>
            <a:pPr marL="188913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 share our solutions</a:t>
            </a:r>
          </a:p>
          <a:p>
            <a:pPr marL="188913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get hints to get over them</a:t>
            </a:r>
          </a:p>
        </p:txBody>
      </p:sp>
    </p:spTree>
    <p:extLst>
      <p:ext uri="{BB962C8B-B14F-4D97-AF65-F5344CB8AC3E}">
        <p14:creationId xmlns:p14="http://schemas.microsoft.com/office/powerpoint/2010/main" val="6168978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4196DCC-B78D-2D44-94CD-30D752DA9AD2}"/>
              </a:ext>
            </a:extLst>
          </p:cNvPr>
          <p:cNvSpPr txBox="1"/>
          <p:nvPr/>
        </p:nvSpPr>
        <p:spPr>
          <a:xfrm>
            <a:off x="0" y="5015499"/>
            <a:ext cx="9144000" cy="108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" altLang="ja-JP" sz="2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https://www.agilealliance.org/agile2021/</a:t>
            </a:r>
            <a:endParaRPr lang="ja-JP" altLang="en-US" sz="28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1516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Agenda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609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4622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Let’s Discuss! (5 min)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</a:t>
            </a: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blocks/blocked</a:t>
            </a:r>
          </a:p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 Automation</a:t>
            </a:r>
          </a:p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 your organization?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98AE4C8-6DC6-0A42-90AF-4F8F122D0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200" y="3978000"/>
            <a:ext cx="2721600" cy="28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5970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5604</TotalTime>
  <Words>1397</Words>
  <Application>Microsoft Macintosh PowerPoint</Application>
  <PresentationFormat>画面に合わせる (4:3)</PresentationFormat>
  <Paragraphs>412</Paragraphs>
  <Slides>60</Slides>
  <Notes>58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60</vt:i4>
      </vt:variant>
    </vt:vector>
  </HeadingPairs>
  <TitlesOfParts>
    <vt:vector size="71" baseType="lpstr">
      <vt:lpstr>HGPｺﾞｼｯｸE</vt:lpstr>
      <vt:lpstr>Hiragino Kaku Gothic ProN W6</vt:lpstr>
      <vt:lpstr>ＭＳ Ｐゴシック</vt:lpstr>
      <vt:lpstr>ヒラギノ角ゴ ProN W6</vt:lpstr>
      <vt:lpstr>Arial</vt:lpstr>
      <vt:lpstr>Calibri</vt:lpstr>
      <vt:lpstr>Franklin Gothic Book</vt:lpstr>
      <vt:lpstr>Menlo</vt:lpstr>
      <vt:lpstr>Wingdings</vt:lpstr>
      <vt:lpstr>Office テーマ</vt:lpstr>
      <vt:lpstr>1_Office テーマ</vt:lpstr>
      <vt:lpstr>Everything from Scratch   A journey as Software Engineer in Test (SET) to improve "Testing"</vt:lpstr>
      <vt:lpstr>Question</vt:lpstr>
      <vt:lpstr>   Troubles as SET</vt:lpstr>
      <vt:lpstr>We can change difficulties into something special with proper approaches!</vt:lpstr>
      <vt:lpstr>Our team invented new ideas/tools/solutions from Scratch!</vt:lpstr>
      <vt:lpstr>Goal of This Session</vt:lpstr>
      <vt:lpstr>Agenda</vt:lpstr>
      <vt:lpstr>PowerPoint プレゼンテーション</vt:lpstr>
      <vt:lpstr>Let’s Discuss! (5 min)</vt:lpstr>
      <vt:lpstr>Blockers</vt:lpstr>
      <vt:lpstr>Blockers</vt:lpstr>
      <vt:lpstr>Key Point</vt:lpstr>
      <vt:lpstr>Two Useful Techniques</vt:lpstr>
      <vt:lpstr>1. Product Discovery</vt:lpstr>
      <vt:lpstr>PowerPoint プレゼンテーション</vt:lpstr>
      <vt:lpstr>Verbalized Concerns</vt:lpstr>
      <vt:lpstr>2. Giving Impacts</vt:lpstr>
      <vt:lpstr>   Impacts as SET</vt:lpstr>
      <vt:lpstr>Values Delivered (1)</vt:lpstr>
      <vt:lpstr>Values Delivered (2)</vt:lpstr>
      <vt:lpstr>Results</vt:lpstr>
      <vt:lpstr>PowerPoint プレゼンテーション</vt:lpstr>
      <vt:lpstr>Let’s Discuss! (5 min)</vt:lpstr>
      <vt:lpstr>Key Point</vt:lpstr>
      <vt:lpstr>Our Experience Report</vt:lpstr>
      <vt:lpstr>System Image of CGW</vt:lpstr>
      <vt:lpstr>Ver.1 with JUnit and CI</vt:lpstr>
      <vt:lpstr>Ver.1 with JUnit and CI</vt:lpstr>
      <vt:lpstr>Product Discovery Again!</vt:lpstr>
      <vt:lpstr>Karate as a Solution</vt:lpstr>
      <vt:lpstr>Ver.2 with Karate</vt:lpstr>
      <vt:lpstr>Ver.1 with JUnit and CI</vt:lpstr>
      <vt:lpstr>Experienced Hardships</vt:lpstr>
      <vt:lpstr>Results</vt:lpstr>
      <vt:lpstr>PowerPoint プレゼンテーション</vt:lpstr>
      <vt:lpstr>PowerPoint プレゼンテーション</vt:lpstr>
      <vt:lpstr>Let’s Discuss! (5 min)</vt:lpstr>
      <vt:lpstr>Huge Blockers</vt:lpstr>
      <vt:lpstr>Key Point</vt:lpstr>
      <vt:lpstr>Learning Sessions in SET</vt:lpstr>
      <vt:lpstr>Our Team’s Rules</vt:lpstr>
      <vt:lpstr>What We Learned</vt:lpstr>
      <vt:lpstr>Results</vt:lpstr>
      <vt:lpstr>A Reporting Tool</vt:lpstr>
      <vt:lpstr>For Karate Users</vt:lpstr>
      <vt:lpstr>Pinpoint the Root Cause</vt:lpstr>
      <vt:lpstr>Visually And Very Quickly</vt:lpstr>
      <vt:lpstr>By Using What We Learned</vt:lpstr>
      <vt:lpstr>Results of Sebas Report</vt:lpstr>
      <vt:lpstr>[Appendix] Other Activities</vt:lpstr>
      <vt:lpstr>Ayaperf</vt:lpstr>
      <vt:lpstr>Design Sprint</vt:lpstr>
      <vt:lpstr>Testable Infrastructure</vt:lpstr>
      <vt:lpstr>Conclusion</vt:lpstr>
      <vt:lpstr>Our Impacts</vt:lpstr>
      <vt:lpstr>We can change difficulties into something special</vt:lpstr>
      <vt:lpstr>...with proper approaches!</vt:lpstr>
      <vt:lpstr>Our Examples</vt:lpstr>
      <vt:lpstr>Let’s experiment!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User</cp:lastModifiedBy>
  <cp:revision>9151</cp:revision>
  <cp:lastPrinted>2019-12-11T06:41:24Z</cp:lastPrinted>
  <dcterms:created xsi:type="dcterms:W3CDTF">2016-11-21T06:16:44Z</dcterms:created>
  <dcterms:modified xsi:type="dcterms:W3CDTF">2020-05-08T08:28:54Z</dcterms:modified>
</cp:coreProperties>
</file>